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7" r:id="rId5"/>
    <p:sldId id="348" r:id="rId6"/>
    <p:sldId id="346" r:id="rId7"/>
    <p:sldId id="347" r:id="rId8"/>
    <p:sldId id="352" r:id="rId9"/>
    <p:sldId id="353" r:id="rId10"/>
    <p:sldId id="354" r:id="rId11"/>
    <p:sldId id="351" r:id="rId12"/>
    <p:sldId id="342" r:id="rId13"/>
    <p:sldId id="343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AC7CF4-D279-4658-BBB4-F96517E121F3}" v="30" dt="2023-09-20T02:46:05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584" autoAdjust="0"/>
    <p:restoredTop sz="81057" autoAdjust="0"/>
  </p:normalViewPr>
  <p:slideViewPr>
    <p:cSldViewPr snapToGrid="0">
      <p:cViewPr varScale="1">
        <p:scale>
          <a:sx n="99" d="100"/>
          <a:sy n="99" d="100"/>
        </p:scale>
        <p:origin x="64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 Waters" userId="8c960118-f820-4f4f-8d3d-5c1b2ac884b7" providerId="ADAL" clId="{7DAC7CF4-D279-4658-BBB4-F96517E121F3}"/>
    <pc:docChg chg="undo custSel addSld delSld modSld sldOrd">
      <pc:chgData name="Philip Waters" userId="8c960118-f820-4f4f-8d3d-5c1b2ac884b7" providerId="ADAL" clId="{7DAC7CF4-D279-4658-BBB4-F96517E121F3}" dt="2023-09-20T02:46:09.255" v="905" actId="1076"/>
      <pc:docMkLst>
        <pc:docMk/>
      </pc:docMkLst>
      <pc:sldChg chg="modSp mod">
        <pc:chgData name="Philip Waters" userId="8c960118-f820-4f4f-8d3d-5c1b2ac884b7" providerId="ADAL" clId="{7DAC7CF4-D279-4658-BBB4-F96517E121F3}" dt="2023-09-20T02:44:35.463" v="787" actId="1076"/>
        <pc:sldMkLst>
          <pc:docMk/>
          <pc:sldMk cId="3320475213" sldId="342"/>
        </pc:sldMkLst>
        <pc:spChg chg="mod">
          <ac:chgData name="Philip Waters" userId="8c960118-f820-4f4f-8d3d-5c1b2ac884b7" providerId="ADAL" clId="{7DAC7CF4-D279-4658-BBB4-F96517E121F3}" dt="2023-09-20T02:44:31.281" v="786" actId="404"/>
          <ac:spMkLst>
            <pc:docMk/>
            <pc:sldMk cId="3320475213" sldId="342"/>
            <ac:spMk id="7" creationId="{A4664343-61EA-4CA0-BAE6-BF9A17620543}"/>
          </ac:spMkLst>
        </pc:spChg>
        <pc:picChg chg="mod">
          <ac:chgData name="Philip Waters" userId="8c960118-f820-4f4f-8d3d-5c1b2ac884b7" providerId="ADAL" clId="{7DAC7CF4-D279-4658-BBB4-F96517E121F3}" dt="2023-09-20T02:44:35.463" v="787" actId="1076"/>
          <ac:picMkLst>
            <pc:docMk/>
            <pc:sldMk cId="3320475213" sldId="342"/>
            <ac:picMk id="11" creationId="{8DBF441A-04EE-4F84-B5C5-3939591545A1}"/>
          </ac:picMkLst>
        </pc:picChg>
      </pc:sldChg>
      <pc:sldChg chg="mod modShow">
        <pc:chgData name="Philip Waters" userId="8c960118-f820-4f4f-8d3d-5c1b2ac884b7" providerId="ADAL" clId="{7DAC7CF4-D279-4658-BBB4-F96517E121F3}" dt="2023-09-20T02:44:44.502" v="788" actId="729"/>
        <pc:sldMkLst>
          <pc:docMk/>
          <pc:sldMk cId="642763360" sldId="343"/>
        </pc:sldMkLst>
      </pc:sldChg>
      <pc:sldChg chg="addSp delSp modSp mod modNotesTx">
        <pc:chgData name="Philip Waters" userId="8c960118-f820-4f4f-8d3d-5c1b2ac884b7" providerId="ADAL" clId="{7DAC7CF4-D279-4658-BBB4-F96517E121F3}" dt="2023-09-20T02:45:51.447" v="902" actId="20577"/>
        <pc:sldMkLst>
          <pc:docMk/>
          <pc:sldMk cId="2662217520" sldId="346"/>
        </pc:sldMkLst>
        <pc:spChg chg="mod">
          <ac:chgData name="Philip Waters" userId="8c960118-f820-4f4f-8d3d-5c1b2ac884b7" providerId="ADAL" clId="{7DAC7CF4-D279-4658-BBB4-F96517E121F3}" dt="2023-09-20T02:22:49.673" v="31" actId="20577"/>
          <ac:spMkLst>
            <pc:docMk/>
            <pc:sldMk cId="2662217520" sldId="346"/>
            <ac:spMk id="5" creationId="{01532893-FE9E-47AB-A76E-A1D949BBE081}"/>
          </ac:spMkLst>
        </pc:spChg>
        <pc:spChg chg="del mod">
          <ac:chgData name="Philip Waters" userId="8c960118-f820-4f4f-8d3d-5c1b2ac884b7" providerId="ADAL" clId="{7DAC7CF4-D279-4658-BBB4-F96517E121F3}" dt="2023-09-20T02:22:59.404" v="34"/>
          <ac:spMkLst>
            <pc:docMk/>
            <pc:sldMk cId="2662217520" sldId="346"/>
            <ac:spMk id="8" creationId="{5E3EF7FD-F308-4DD4-8AB3-279D8CA1BC64}"/>
          </ac:spMkLst>
        </pc:spChg>
        <pc:spChg chg="del mod">
          <ac:chgData name="Philip Waters" userId="8c960118-f820-4f4f-8d3d-5c1b2ac884b7" providerId="ADAL" clId="{7DAC7CF4-D279-4658-BBB4-F96517E121F3}" dt="2023-09-20T02:23:05.011" v="36" actId="478"/>
          <ac:spMkLst>
            <pc:docMk/>
            <pc:sldMk cId="2662217520" sldId="346"/>
            <ac:spMk id="10" creationId="{95460412-8C08-4583-BEC8-FEF61B20957E}"/>
          </ac:spMkLst>
        </pc:spChg>
        <pc:picChg chg="mod">
          <ac:chgData name="Philip Waters" userId="8c960118-f820-4f4f-8d3d-5c1b2ac884b7" providerId="ADAL" clId="{7DAC7CF4-D279-4658-BBB4-F96517E121F3}" dt="2023-09-20T02:22:43.079" v="2" actId="1076"/>
          <ac:picMkLst>
            <pc:docMk/>
            <pc:sldMk cId="2662217520" sldId="346"/>
            <ac:picMk id="2" creationId="{EB486F3B-90BC-479E-85F7-0A9694A55383}"/>
          </ac:picMkLst>
        </pc:picChg>
        <pc:picChg chg="add mod">
          <ac:chgData name="Philip Waters" userId="8c960118-f820-4f4f-8d3d-5c1b2ac884b7" providerId="ADAL" clId="{7DAC7CF4-D279-4658-BBB4-F96517E121F3}" dt="2023-09-20T02:25:15.951" v="41" actId="1076"/>
          <ac:picMkLst>
            <pc:docMk/>
            <pc:sldMk cId="2662217520" sldId="346"/>
            <ac:picMk id="7" creationId="{B6A38460-7155-F8BB-5746-34EF5CCA8EF6}"/>
          </ac:picMkLst>
        </pc:picChg>
      </pc:sldChg>
      <pc:sldChg chg="modSp mod ord">
        <pc:chgData name="Philip Waters" userId="8c960118-f820-4f4f-8d3d-5c1b2ac884b7" providerId="ADAL" clId="{7DAC7CF4-D279-4658-BBB4-F96517E121F3}" dt="2023-09-20T02:45:10.622" v="791"/>
        <pc:sldMkLst>
          <pc:docMk/>
          <pc:sldMk cId="676553859" sldId="347"/>
        </pc:sldMkLst>
        <pc:spChg chg="mod">
          <ac:chgData name="Philip Waters" userId="8c960118-f820-4f4f-8d3d-5c1b2ac884b7" providerId="ADAL" clId="{7DAC7CF4-D279-4658-BBB4-F96517E121F3}" dt="2023-09-20T02:44:17.625" v="774" actId="20577"/>
          <ac:spMkLst>
            <pc:docMk/>
            <pc:sldMk cId="676553859" sldId="347"/>
            <ac:spMk id="10" creationId="{95460412-8C08-4583-BEC8-FEF61B20957E}"/>
          </ac:spMkLst>
        </pc:spChg>
      </pc:sldChg>
      <pc:sldChg chg="del">
        <pc:chgData name="Philip Waters" userId="8c960118-f820-4f4f-8d3d-5c1b2ac884b7" providerId="ADAL" clId="{7DAC7CF4-D279-4658-BBB4-F96517E121F3}" dt="2023-09-20T02:44:45.728" v="789" actId="47"/>
        <pc:sldMkLst>
          <pc:docMk/>
          <pc:sldMk cId="2325494261" sldId="350"/>
        </pc:sldMkLst>
      </pc:sldChg>
      <pc:sldChg chg="add">
        <pc:chgData name="Philip Waters" userId="8c960118-f820-4f4f-8d3d-5c1b2ac884b7" providerId="ADAL" clId="{7DAC7CF4-D279-4658-BBB4-F96517E121F3}" dt="2023-09-20T02:22:39.425" v="0"/>
        <pc:sldMkLst>
          <pc:docMk/>
          <pc:sldMk cId="828579574" sldId="351"/>
        </pc:sldMkLst>
      </pc:sldChg>
      <pc:sldChg chg="addSp delSp modSp add mod modNotesTx">
        <pc:chgData name="Philip Waters" userId="8c960118-f820-4f4f-8d3d-5c1b2ac884b7" providerId="ADAL" clId="{7DAC7CF4-D279-4658-BBB4-F96517E121F3}" dt="2023-09-20T02:26:03.705" v="50" actId="20577"/>
        <pc:sldMkLst>
          <pc:docMk/>
          <pc:sldMk cId="1063975145" sldId="352"/>
        </pc:sldMkLst>
        <pc:picChg chg="del">
          <ac:chgData name="Philip Waters" userId="8c960118-f820-4f4f-8d3d-5c1b2ac884b7" providerId="ADAL" clId="{7DAC7CF4-D279-4658-BBB4-F96517E121F3}" dt="2023-09-20T02:25:21.951" v="43" actId="478"/>
          <ac:picMkLst>
            <pc:docMk/>
            <pc:sldMk cId="1063975145" sldId="352"/>
            <ac:picMk id="7" creationId="{B6A38460-7155-F8BB-5746-34EF5CCA8EF6}"/>
          </ac:picMkLst>
        </pc:picChg>
        <pc:picChg chg="add del">
          <ac:chgData name="Philip Waters" userId="8c960118-f820-4f4f-8d3d-5c1b2ac884b7" providerId="ADAL" clId="{7DAC7CF4-D279-4658-BBB4-F96517E121F3}" dt="2023-09-20T02:25:39.508" v="45" actId="22"/>
          <ac:picMkLst>
            <pc:docMk/>
            <pc:sldMk cId="1063975145" sldId="352"/>
            <ac:picMk id="8" creationId="{58190FC4-4D10-7A43-2D58-D2890F503310}"/>
          </ac:picMkLst>
        </pc:picChg>
        <pc:picChg chg="add mod">
          <ac:chgData name="Philip Waters" userId="8c960118-f820-4f4f-8d3d-5c1b2ac884b7" providerId="ADAL" clId="{7DAC7CF4-D279-4658-BBB4-F96517E121F3}" dt="2023-09-20T02:25:59.805" v="49" actId="1076"/>
          <ac:picMkLst>
            <pc:docMk/>
            <pc:sldMk cId="1063975145" sldId="352"/>
            <ac:picMk id="1026" creationId="{382C53B9-971B-B6F3-B0B3-BC4E7C5D5B29}"/>
          </ac:picMkLst>
        </pc:picChg>
      </pc:sldChg>
      <pc:sldChg chg="addSp delSp modSp add mod modNotesTx">
        <pc:chgData name="Philip Waters" userId="8c960118-f820-4f4f-8d3d-5c1b2ac884b7" providerId="ADAL" clId="{7DAC7CF4-D279-4658-BBB4-F96517E121F3}" dt="2023-09-20T02:43:55.098" v="756" actId="403"/>
        <pc:sldMkLst>
          <pc:docMk/>
          <pc:sldMk cId="2635114574" sldId="353"/>
        </pc:sldMkLst>
        <pc:spChg chg="mod">
          <ac:chgData name="Philip Waters" userId="8c960118-f820-4f4f-8d3d-5c1b2ac884b7" providerId="ADAL" clId="{7DAC7CF4-D279-4658-BBB4-F96517E121F3}" dt="2023-09-20T02:26:32.443" v="88" actId="20577"/>
          <ac:spMkLst>
            <pc:docMk/>
            <pc:sldMk cId="2635114574" sldId="353"/>
            <ac:spMk id="5" creationId="{01532893-FE9E-47AB-A76E-A1D949BBE081}"/>
          </ac:spMkLst>
        </pc:spChg>
        <pc:spChg chg="add mod">
          <ac:chgData name="Philip Waters" userId="8c960118-f820-4f4f-8d3d-5c1b2ac884b7" providerId="ADAL" clId="{7DAC7CF4-D279-4658-BBB4-F96517E121F3}" dt="2023-09-20T02:43:55.098" v="756" actId="403"/>
          <ac:spMkLst>
            <pc:docMk/>
            <pc:sldMk cId="2635114574" sldId="353"/>
            <ac:spMk id="6" creationId="{7476613B-4D19-8BC6-C481-0D6AD74580AE}"/>
          </ac:spMkLst>
        </pc:spChg>
        <pc:picChg chg="mod">
          <ac:chgData name="Philip Waters" userId="8c960118-f820-4f4f-8d3d-5c1b2ac884b7" providerId="ADAL" clId="{7DAC7CF4-D279-4658-BBB4-F96517E121F3}" dt="2023-09-20T02:26:16.820" v="53" actId="1076"/>
          <ac:picMkLst>
            <pc:docMk/>
            <pc:sldMk cId="2635114574" sldId="353"/>
            <ac:picMk id="2" creationId="{EB486F3B-90BC-479E-85F7-0A9694A55383}"/>
          </ac:picMkLst>
        </pc:picChg>
        <pc:picChg chg="del">
          <ac:chgData name="Philip Waters" userId="8c960118-f820-4f4f-8d3d-5c1b2ac884b7" providerId="ADAL" clId="{7DAC7CF4-D279-4658-BBB4-F96517E121F3}" dt="2023-09-20T02:26:34.994" v="89" actId="478"/>
          <ac:picMkLst>
            <pc:docMk/>
            <pc:sldMk cId="2635114574" sldId="353"/>
            <ac:picMk id="1026" creationId="{382C53B9-971B-B6F3-B0B3-BC4E7C5D5B29}"/>
          </ac:picMkLst>
        </pc:picChg>
        <pc:picChg chg="add mod">
          <ac:chgData name="Philip Waters" userId="8c960118-f820-4f4f-8d3d-5c1b2ac884b7" providerId="ADAL" clId="{7DAC7CF4-D279-4658-BBB4-F96517E121F3}" dt="2023-09-20T02:32:18.824" v="294" actId="1076"/>
          <ac:picMkLst>
            <pc:docMk/>
            <pc:sldMk cId="2635114574" sldId="353"/>
            <ac:picMk id="2050" creationId="{E6BB8F48-0750-FCD7-8671-2464BF3B4150}"/>
          </ac:picMkLst>
        </pc:picChg>
      </pc:sldChg>
      <pc:sldChg chg="addSp delSp modSp add mod modNotesTx">
        <pc:chgData name="Philip Waters" userId="8c960118-f820-4f4f-8d3d-5c1b2ac884b7" providerId="ADAL" clId="{7DAC7CF4-D279-4658-BBB4-F96517E121F3}" dt="2023-09-20T02:46:09.255" v="905" actId="1076"/>
        <pc:sldMkLst>
          <pc:docMk/>
          <pc:sldMk cId="3291234788" sldId="354"/>
        </pc:sldMkLst>
        <pc:spChg chg="mod">
          <ac:chgData name="Philip Waters" userId="8c960118-f820-4f4f-8d3d-5c1b2ac884b7" providerId="ADAL" clId="{7DAC7CF4-D279-4658-BBB4-F96517E121F3}" dt="2023-09-20T02:34:25.900" v="407" actId="20577"/>
          <ac:spMkLst>
            <pc:docMk/>
            <pc:sldMk cId="3291234788" sldId="354"/>
            <ac:spMk id="5" creationId="{01532893-FE9E-47AB-A76E-A1D949BBE081}"/>
          </ac:spMkLst>
        </pc:spChg>
        <pc:spChg chg="mod">
          <ac:chgData name="Philip Waters" userId="8c960118-f820-4f4f-8d3d-5c1b2ac884b7" providerId="ADAL" clId="{7DAC7CF4-D279-4658-BBB4-F96517E121F3}" dt="2023-09-20T02:43:28.431" v="726" actId="1076"/>
          <ac:spMkLst>
            <pc:docMk/>
            <pc:sldMk cId="3291234788" sldId="354"/>
            <ac:spMk id="6" creationId="{7476613B-4D19-8BC6-C481-0D6AD74580AE}"/>
          </ac:spMkLst>
        </pc:spChg>
        <pc:spChg chg="add mod">
          <ac:chgData name="Philip Waters" userId="8c960118-f820-4f4f-8d3d-5c1b2ac884b7" providerId="ADAL" clId="{7DAC7CF4-D279-4658-BBB4-F96517E121F3}" dt="2023-09-20T02:46:09.255" v="905" actId="1076"/>
          <ac:spMkLst>
            <pc:docMk/>
            <pc:sldMk cId="3291234788" sldId="354"/>
            <ac:spMk id="7" creationId="{78557EB4-BC6C-46E4-9555-41D33E4481FD}"/>
          </ac:spMkLst>
        </pc:spChg>
        <pc:spChg chg="add mod">
          <ac:chgData name="Philip Waters" userId="8c960118-f820-4f4f-8d3d-5c1b2ac884b7" providerId="ADAL" clId="{7DAC7CF4-D279-4658-BBB4-F96517E121F3}" dt="2023-09-20T02:43:15.510" v="721" actId="1076"/>
          <ac:spMkLst>
            <pc:docMk/>
            <pc:sldMk cId="3291234788" sldId="354"/>
            <ac:spMk id="8" creationId="{C51649DD-5F1E-CF42-7EA2-C551C80FE5DD}"/>
          </ac:spMkLst>
        </pc:spChg>
        <pc:spChg chg="add mod">
          <ac:chgData name="Philip Waters" userId="8c960118-f820-4f4f-8d3d-5c1b2ac884b7" providerId="ADAL" clId="{7DAC7CF4-D279-4658-BBB4-F96517E121F3}" dt="2023-09-20T02:43:20.646" v="723" actId="1076"/>
          <ac:spMkLst>
            <pc:docMk/>
            <pc:sldMk cId="3291234788" sldId="354"/>
            <ac:spMk id="9" creationId="{946B7FBC-95EA-2544-6ADB-2FEB92732B55}"/>
          </ac:spMkLst>
        </pc:spChg>
        <pc:spChg chg="add mod">
          <ac:chgData name="Philip Waters" userId="8c960118-f820-4f4f-8d3d-5c1b2ac884b7" providerId="ADAL" clId="{7DAC7CF4-D279-4658-BBB4-F96517E121F3}" dt="2023-09-20T02:42:42.167" v="710" actId="1076"/>
          <ac:spMkLst>
            <pc:docMk/>
            <pc:sldMk cId="3291234788" sldId="354"/>
            <ac:spMk id="10" creationId="{E605E868-33D3-207D-0285-F48BE8206490}"/>
          </ac:spMkLst>
        </pc:spChg>
        <pc:picChg chg="add mod">
          <ac:chgData name="Philip Waters" userId="8c960118-f820-4f4f-8d3d-5c1b2ac884b7" providerId="ADAL" clId="{7DAC7CF4-D279-4658-BBB4-F96517E121F3}" dt="2023-09-20T02:42:44.798" v="711" actId="1076"/>
          <ac:picMkLst>
            <pc:docMk/>
            <pc:sldMk cId="3291234788" sldId="354"/>
            <ac:picMk id="13" creationId="{D06DA188-47BE-B393-2F36-D6286017E0CF}"/>
          </ac:picMkLst>
        </pc:picChg>
        <pc:picChg chg="add mod">
          <ac:chgData name="Philip Waters" userId="8c960118-f820-4f4f-8d3d-5c1b2ac884b7" providerId="ADAL" clId="{7DAC7CF4-D279-4658-BBB4-F96517E121F3}" dt="2023-09-20T02:43:25.616" v="725" actId="1076"/>
          <ac:picMkLst>
            <pc:docMk/>
            <pc:sldMk cId="3291234788" sldId="354"/>
            <ac:picMk id="15" creationId="{70BA1C25-C6E5-CC4F-A663-86D93D03F4C7}"/>
          </ac:picMkLst>
        </pc:picChg>
        <pc:picChg chg="add mod">
          <ac:chgData name="Philip Waters" userId="8c960118-f820-4f4f-8d3d-5c1b2ac884b7" providerId="ADAL" clId="{7DAC7CF4-D279-4658-BBB4-F96517E121F3}" dt="2023-09-20T02:43:22.673" v="724" actId="1076"/>
          <ac:picMkLst>
            <pc:docMk/>
            <pc:sldMk cId="3291234788" sldId="354"/>
            <ac:picMk id="17" creationId="{D7E5F0A7-A93B-D636-E8CA-537A5C72A0DF}"/>
          </ac:picMkLst>
        </pc:picChg>
        <pc:picChg chg="del">
          <ac:chgData name="Philip Waters" userId="8c960118-f820-4f4f-8d3d-5c1b2ac884b7" providerId="ADAL" clId="{7DAC7CF4-D279-4658-BBB4-F96517E121F3}" dt="2023-09-20T02:34:27.396" v="408" actId="478"/>
          <ac:picMkLst>
            <pc:docMk/>
            <pc:sldMk cId="3291234788" sldId="354"/>
            <ac:picMk id="2050" creationId="{E6BB8F48-0750-FCD7-8671-2464BF3B4150}"/>
          </ac:picMkLst>
        </pc:picChg>
        <pc:picChg chg="add mod">
          <ac:chgData name="Philip Waters" userId="8c960118-f820-4f4f-8d3d-5c1b2ac884b7" providerId="ADAL" clId="{7DAC7CF4-D279-4658-BBB4-F96517E121F3}" dt="2023-09-20T02:46:05.910" v="904" actId="1076"/>
          <ac:picMkLst>
            <pc:docMk/>
            <pc:sldMk cId="3291234788" sldId="354"/>
            <ac:picMk id="3074" creationId="{B31CC884-E1D0-138D-6E73-F7BCCD560EDE}"/>
          </ac:picMkLst>
        </pc:picChg>
        <pc:picChg chg="add mod">
          <ac:chgData name="Philip Waters" userId="8c960118-f820-4f4f-8d3d-5c1b2ac884b7" providerId="ADAL" clId="{7DAC7CF4-D279-4658-BBB4-F96517E121F3}" dt="2023-09-20T02:43:18.206" v="722" actId="1076"/>
          <ac:picMkLst>
            <pc:docMk/>
            <pc:sldMk cId="3291234788" sldId="354"/>
            <ac:picMk id="3076" creationId="{044A6E0B-A3A0-4749-AE8E-70420C63812C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1:44:58.04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4-18T11:45:24.7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62F08-2212-4F93-BDCD-23C71985B030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DECD6-D65B-4D46-BCE4-D40BE9930F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061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40 years old! </a:t>
            </a:r>
          </a:p>
          <a:p>
            <a:r>
              <a:rPr lang="en-AU" dirty="0"/>
              <a:t>$ from DFFH for advocacy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E992D-A112-46DF-9324-6F9F3460256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07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E992D-A112-46DF-9324-6F9F346025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1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latin typeface="Mukta"/>
              </a:rPr>
              <a:t>Thank you! We look forward to continuing to work with you to improve access to quality healthcare for deaf patients. </a:t>
            </a:r>
            <a:endParaRPr lang="en-US" dirty="0"/>
          </a:p>
          <a:p>
            <a:r>
              <a:rPr lang="en-AU" dirty="0">
                <a:latin typeface="Mukta"/>
              </a:rPr>
              <a:t>Contact us via email to info@deafvictoria.org.au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D418BE-5F20-4693-B1D1-08D2D880893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450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 C missing.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E992D-A112-46DF-9324-6F9F346025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9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Australia means ALL 3 in one but still separate</a:t>
            </a:r>
          </a:p>
          <a:p>
            <a:r>
              <a:rPr lang="en-US" dirty="0"/>
              <a:t>So, if have one state, means not same in other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E992D-A112-46DF-9324-6F9F346025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68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Vic or </a:t>
            </a:r>
            <a:r>
              <a:rPr lang="en-US" dirty="0" err="1"/>
              <a:t>Aus</a:t>
            </a:r>
            <a:r>
              <a:rPr lang="en-US" dirty="0"/>
              <a:t> areas can you think of?</a:t>
            </a:r>
          </a:p>
          <a:p>
            <a:pPr marL="171450" indent="-171450">
              <a:buFontTx/>
              <a:buChar char="-"/>
            </a:pPr>
            <a:r>
              <a:rPr lang="en-US" dirty="0"/>
              <a:t>COVID</a:t>
            </a:r>
          </a:p>
          <a:p>
            <a:pPr marL="171450" indent="-171450">
              <a:buFontTx/>
              <a:buChar char="-"/>
            </a:pPr>
            <a:r>
              <a:rPr lang="en-US" dirty="0"/>
              <a:t>Immigration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Transport </a:t>
            </a:r>
          </a:p>
          <a:p>
            <a:pPr marL="171450" indent="-171450">
              <a:buFontTx/>
              <a:buChar char="-"/>
            </a:pPr>
            <a:r>
              <a:rPr lang="en-US" dirty="0"/>
              <a:t>VEC / AEC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E992D-A112-46DF-9324-6F9F346025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55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E992D-A112-46DF-9324-6F9F3460256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7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r>
              <a:rPr lang="en-US" dirty="0"/>
              <a:t>Mental Health</a:t>
            </a:r>
          </a:p>
          <a:p>
            <a:r>
              <a:rPr lang="en-US" dirty="0"/>
              <a:t>Hospital</a:t>
            </a:r>
          </a:p>
          <a:p>
            <a:r>
              <a:rPr lang="en-US" dirty="0"/>
              <a:t>Access to legal services (e.g. fencing/NDIS/family POA)</a:t>
            </a:r>
          </a:p>
          <a:p>
            <a:r>
              <a:rPr lang="en-US" dirty="0"/>
              <a:t>Neglected/ignored/discriminated </a:t>
            </a:r>
          </a:p>
          <a:p>
            <a:r>
              <a:rPr lang="en-US" dirty="0"/>
              <a:t>No interpreter provided</a:t>
            </a:r>
          </a:p>
          <a:p>
            <a:r>
              <a:rPr lang="en-US" dirty="0"/>
              <a:t>Family members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E992D-A112-46DF-9324-6F9F3460256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89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Examples:</a:t>
            </a:r>
          </a:p>
          <a:p>
            <a:r>
              <a:rPr lang="en-US" dirty="0"/>
              <a:t>Submissions: Others: MH and Disability Inclusion Bill</a:t>
            </a:r>
          </a:p>
          <a:p>
            <a:r>
              <a:rPr lang="en-US" dirty="0"/>
              <a:t>Reports: Hospital Accessibility </a:t>
            </a:r>
          </a:p>
          <a:p>
            <a:r>
              <a:rPr lang="en-US" dirty="0"/>
              <a:t>Advisory Groups: Disability Inclusion in school</a:t>
            </a:r>
          </a:p>
          <a:p>
            <a:r>
              <a:rPr lang="en-US" dirty="0"/>
              <a:t>Meetings: Hospital DLOs</a:t>
            </a:r>
          </a:p>
          <a:p>
            <a:r>
              <a:rPr lang="en-US" dirty="0"/>
              <a:t>Networks: DHH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E992D-A112-46DF-9324-6F9F346025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5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We do not call people we support ‘clients’ – we see them as deaf/hh people using our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E992D-A112-46DF-9324-6F9F346025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67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(We deal with applications for NDIS plan, appeals and AAT and we write support letters and evidence reports. 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deal with courts, ensuring the users accessibility, guide them through it, prep them for their hearing (if have communication barriers with English) 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deal with education, accessibility to Auslan and 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deal with justice, arranging legal advice or representation due to their barriers, discrimination a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deal with employment workplace discrimination or barriers 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deal with healthcare due to barriers and discrimination, we write complaint letters </a:t>
            </a:r>
          </a:p>
          <a:p>
            <a:r>
              <a:rPr lang="en-A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deal with all ranges of areas and provide advocacy to achieve users’ goals or reach an agreement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BE992D-A112-46DF-9324-6F9F346025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31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2540-2D45-4D80-89FE-6C6D567E9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259DD-7EDE-4CCE-8B5D-7C30740FE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421C4-3A38-4EA2-8D0D-574E0A7FD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B6B-2A25-40FB-B8CF-22F2FC668A13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CDA64-4B51-4F98-B2FB-7BA3E93A9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902C3-4B21-4B35-A0E8-7DDD53F86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AB17-DEC3-4E5A-BA35-F42DE1544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077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7E09-2952-4A3D-82D0-A85934836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34ED7-9252-4C14-AEC4-324169CBA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57FD3-47B7-482D-A733-E4EA771A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B6B-2A25-40FB-B8CF-22F2FC668A13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C920F-758C-465D-91C3-F8EC8295D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8A0CB-ACA0-45FD-B064-D60B4F4A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AB17-DEC3-4E5A-BA35-F42DE1544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680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22F3F1-E7C2-4ED8-ABDB-992F31F94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8BA3E-7532-46F2-9217-DC32A2488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ABC27-672D-4D4A-B845-F16B0A4E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B6B-2A25-40FB-B8CF-22F2FC668A13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6A63D-0109-44BB-84E9-D017A637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9CCC6-2AD1-4A5A-B64F-C4324A995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AB17-DEC3-4E5A-BA35-F42DE1544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546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37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330141" y="1486694"/>
            <a:ext cx="5531718" cy="3884613"/>
          </a:xfrm>
          <a:custGeom>
            <a:avLst/>
            <a:gdLst>
              <a:gd name="connsiteX0" fmla="*/ 370982 w 11064876"/>
              <a:gd name="connsiteY0" fmla="*/ 0 h 7769226"/>
              <a:gd name="connsiteX1" fmla="*/ 10693894 w 11064876"/>
              <a:gd name="connsiteY1" fmla="*/ 0 h 7769226"/>
              <a:gd name="connsiteX2" fmla="*/ 11064876 w 11064876"/>
              <a:gd name="connsiteY2" fmla="*/ 370981 h 7769226"/>
              <a:gd name="connsiteX3" fmla="*/ 11064876 w 11064876"/>
              <a:gd name="connsiteY3" fmla="*/ 7398245 h 7769226"/>
              <a:gd name="connsiteX4" fmla="*/ 10693894 w 11064876"/>
              <a:gd name="connsiteY4" fmla="*/ 7769226 h 7769226"/>
              <a:gd name="connsiteX5" fmla="*/ 370982 w 11064876"/>
              <a:gd name="connsiteY5" fmla="*/ 7769226 h 7769226"/>
              <a:gd name="connsiteX6" fmla="*/ 0 w 11064876"/>
              <a:gd name="connsiteY6" fmla="*/ 7398245 h 7769226"/>
              <a:gd name="connsiteX7" fmla="*/ 0 w 11064876"/>
              <a:gd name="connsiteY7" fmla="*/ 370981 h 7769226"/>
              <a:gd name="connsiteX8" fmla="*/ 370982 w 11064876"/>
              <a:gd name="connsiteY8" fmla="*/ 0 h 7769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64876" h="7769226">
                <a:moveTo>
                  <a:pt x="370982" y="0"/>
                </a:moveTo>
                <a:lnTo>
                  <a:pt x="10693894" y="0"/>
                </a:lnTo>
                <a:cubicBezTo>
                  <a:pt x="10898782" y="0"/>
                  <a:pt x="11064876" y="166094"/>
                  <a:pt x="11064876" y="370981"/>
                </a:cubicBezTo>
                <a:lnTo>
                  <a:pt x="11064876" y="7398245"/>
                </a:lnTo>
                <a:cubicBezTo>
                  <a:pt x="11064876" y="7603132"/>
                  <a:pt x="10898782" y="7769226"/>
                  <a:pt x="10693894" y="7769226"/>
                </a:cubicBezTo>
                <a:lnTo>
                  <a:pt x="370982" y="7769226"/>
                </a:lnTo>
                <a:cubicBezTo>
                  <a:pt x="166095" y="7769226"/>
                  <a:pt x="0" y="7603132"/>
                  <a:pt x="0" y="7398245"/>
                </a:cubicBezTo>
                <a:lnTo>
                  <a:pt x="0" y="370981"/>
                </a:lnTo>
                <a:cubicBezTo>
                  <a:pt x="0" y="166094"/>
                  <a:pt x="166095" y="0"/>
                  <a:pt x="370982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039672" y="1918077"/>
            <a:ext cx="8114243" cy="32232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646" spc="1600" baseline="0">
                <a:gradFill>
                  <a:gsLst>
                    <a:gs pos="0">
                      <a:srgbClr val="F0CC82"/>
                    </a:gs>
                    <a:gs pos="62000">
                      <a:srgbClr val="D86260"/>
                    </a:gs>
                    <a:gs pos="100000">
                      <a:srgbClr val="D86260"/>
                    </a:gs>
                  </a:gsLst>
                  <a:lin ang="21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10297" y="6321144"/>
            <a:ext cx="4571405" cy="23317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-669612" y="3312430"/>
            <a:ext cx="2286000" cy="23314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00/00</a:t>
            </a:r>
          </a:p>
        </p:txBody>
      </p:sp>
    </p:spTree>
    <p:extLst>
      <p:ext uri="{BB962C8B-B14F-4D97-AF65-F5344CB8AC3E}">
        <p14:creationId xmlns:p14="http://schemas.microsoft.com/office/powerpoint/2010/main" val="183339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38851" y="1258432"/>
            <a:ext cx="3384122" cy="4671219"/>
          </a:xfrm>
          <a:custGeom>
            <a:avLst/>
            <a:gdLst>
              <a:gd name="connsiteX0" fmla="*/ 317810 w 6769125"/>
              <a:gd name="connsiteY0" fmla="*/ 0 h 9342438"/>
              <a:gd name="connsiteX1" fmla="*/ 6451315 w 6769125"/>
              <a:gd name="connsiteY1" fmla="*/ 0 h 9342438"/>
              <a:gd name="connsiteX2" fmla="*/ 6769125 w 6769125"/>
              <a:gd name="connsiteY2" fmla="*/ 317810 h 9342438"/>
              <a:gd name="connsiteX3" fmla="*/ 6769125 w 6769125"/>
              <a:gd name="connsiteY3" fmla="*/ 9024628 h 9342438"/>
              <a:gd name="connsiteX4" fmla="*/ 6451315 w 6769125"/>
              <a:gd name="connsiteY4" fmla="*/ 9342438 h 9342438"/>
              <a:gd name="connsiteX5" fmla="*/ 317810 w 6769125"/>
              <a:gd name="connsiteY5" fmla="*/ 9342438 h 9342438"/>
              <a:gd name="connsiteX6" fmla="*/ 0 w 6769125"/>
              <a:gd name="connsiteY6" fmla="*/ 9024628 h 9342438"/>
              <a:gd name="connsiteX7" fmla="*/ 0 w 6769125"/>
              <a:gd name="connsiteY7" fmla="*/ 317810 h 9342438"/>
              <a:gd name="connsiteX8" fmla="*/ 317810 w 6769125"/>
              <a:gd name="connsiteY8" fmla="*/ 0 h 934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9125" h="9342438">
                <a:moveTo>
                  <a:pt x="317810" y="0"/>
                </a:moveTo>
                <a:lnTo>
                  <a:pt x="6451315" y="0"/>
                </a:lnTo>
                <a:cubicBezTo>
                  <a:pt x="6626837" y="0"/>
                  <a:pt x="6769125" y="142288"/>
                  <a:pt x="6769125" y="317810"/>
                </a:cubicBezTo>
                <a:lnTo>
                  <a:pt x="6769125" y="9024628"/>
                </a:lnTo>
                <a:cubicBezTo>
                  <a:pt x="6769125" y="9200150"/>
                  <a:pt x="6626837" y="9342438"/>
                  <a:pt x="6451315" y="9342438"/>
                </a:cubicBezTo>
                <a:lnTo>
                  <a:pt x="317810" y="9342438"/>
                </a:lnTo>
                <a:cubicBezTo>
                  <a:pt x="142288" y="9342438"/>
                  <a:pt x="0" y="9200150"/>
                  <a:pt x="0" y="9024628"/>
                </a:cubicBezTo>
                <a:lnTo>
                  <a:pt x="0" y="317810"/>
                </a:lnTo>
                <a:cubicBezTo>
                  <a:pt x="0" y="142288"/>
                  <a:pt x="142288" y="0"/>
                  <a:pt x="31781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784510" y="3328429"/>
            <a:ext cx="2286000" cy="201142"/>
          </a:xfrm>
        </p:spPr>
        <p:txBody>
          <a:bodyPr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Mukta ExtraBold" panose="020B0000000000000000" pitchFamily="34" charset="0"/>
                <a:cs typeface="Mukta ExtraBold" panose="020B0000000000000000" pitchFamily="34" charset="0"/>
              </a:defRPr>
            </a:lvl1pPr>
          </a:lstStyle>
          <a:p>
            <a:r>
              <a:rPr lang="en-US"/>
              <a:t>Buzzy media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67435" y="6413960"/>
            <a:ext cx="2285702" cy="201168"/>
          </a:xfrm>
        </p:spPr>
        <p:txBody>
          <a:bodyPr/>
          <a:lstStyle>
            <a:lvl1pPr algn="ct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Mukta ExtraBold" panose="020B0000000000000000" pitchFamily="34" charset="0"/>
                <a:cs typeface="Mukta ExtraBold" panose="020B0000000000000000" pitchFamily="34" charset="0"/>
              </a:defRPr>
            </a:lvl1pPr>
          </a:lstStyle>
          <a:p>
            <a:fld id="{CB1055C1-ACF6-45C1-9FAD-63260E7236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32" hasCustomPrompt="1"/>
          </p:nvPr>
        </p:nvSpPr>
        <p:spPr>
          <a:xfrm>
            <a:off x="1889563" y="3749446"/>
            <a:ext cx="3721123" cy="507492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1000" spc="0">
                <a:solidFill>
                  <a:schemeClr val="bg1">
                    <a:lumMod val="50000"/>
                  </a:schemeClr>
                </a:solidFill>
                <a:latin typeface="+mn-lt"/>
                <a:cs typeface="Mukta Medium" panose="020B0000000000000000" pitchFamily="34" charset="0"/>
              </a:defRPr>
            </a:lvl1pPr>
          </a:lstStyle>
          <a:p>
            <a:pPr lvl="0"/>
            <a:r>
              <a:rPr lang="en-US"/>
              <a:t>Click To Edit Text Master Text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1889562" y="2038509"/>
            <a:ext cx="3885694" cy="16413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buNone/>
              <a:defRPr sz="3599" spc="0" baseline="0">
                <a:solidFill>
                  <a:srgbClr val="D8626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2933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AA679-0727-4D4F-9CBC-0D2C0D73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2DED5-4F72-44A6-B85A-9F44632D1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FFB58-1E1D-4D4A-8B61-AE8377EF8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B6B-2A25-40FB-B8CF-22F2FC668A13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A5431-9195-42EA-9D9E-90422166C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96668-6C65-41B8-B84F-E0D0CAF0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AB17-DEC3-4E5A-BA35-F42DE1544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219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CD25-F210-4789-8BB7-6E4F7966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56C5C-C316-4322-BE51-72A1E8082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C3175-F0C2-424F-9E0A-07EA7B78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B6B-2A25-40FB-B8CF-22F2FC668A13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A9014-80CE-4540-A027-A103082B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F2509-2690-48C2-BB7D-FDCB0EF8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AB17-DEC3-4E5A-BA35-F42DE1544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120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D2EA9-A522-4DD8-A9B8-3EB294785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A5B11-D710-4122-B89E-AEE74D6551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275B7-42F4-4BA2-9C26-FDED006CD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4B0D6-6E65-4FDD-B748-571935F0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B6B-2A25-40FB-B8CF-22F2FC668A13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F3A4D-7476-4A45-89DD-44D1E1F3A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C3B64-9F35-48CE-ABA2-5270E300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AB17-DEC3-4E5A-BA35-F42DE1544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180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C839A-E037-4F59-8B2E-20EB94A79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3EDD0-59F9-432A-985D-332E59FB2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EF5D04-F1AC-4289-BE7F-D34C3DACC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C9D91-26D1-454A-9308-67582C055B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E91BA-B2A4-4B56-ACDA-6569D3902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87286-B0E8-41FA-BC1B-1E7FD51A5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B6B-2A25-40FB-B8CF-22F2FC668A13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C91E3-CF8D-4F33-A1B8-208D3C23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441112-CDE0-4A48-AB03-E8766B907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AB17-DEC3-4E5A-BA35-F42DE1544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5264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E11F1-F1BB-4439-B52A-D5BCC922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477FA-F14A-4EB5-8C10-B9033B3B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B6B-2A25-40FB-B8CF-22F2FC668A13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87D282-9CB6-4A2F-9F5C-C6131D10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C7CAA8-C549-4B1F-B34E-8E8196A8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AB17-DEC3-4E5A-BA35-F42DE1544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964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DBA74B-B15F-4682-AE8C-5147FBCF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B6B-2A25-40FB-B8CF-22F2FC668A13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40ABC6-98CD-4BF8-A336-6F03E8BE9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A95E6-7118-4E2C-B0E2-322936512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AB17-DEC3-4E5A-BA35-F42DE1544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17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CAF1-7898-49B3-9A89-588D1FF9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9AB51-04A0-47CA-A273-92B9327B1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F1182-C514-40E6-A517-0157E5114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5D378-3EAA-4B02-BE6D-F0E84FA3A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B6B-2A25-40FB-B8CF-22F2FC668A13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DA9E6-96FF-480A-935F-28634132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085E1E-E346-44E6-96A0-FB75E04D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AB17-DEC3-4E5A-BA35-F42DE1544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0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F589-7D78-4306-87A9-333BD10B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E5943-777C-49C4-AD51-13AE3F5ED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AEED1-62EE-4049-A76F-4B948F0D8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5C7DF-AB06-4045-AC14-CF9D3E3C8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39B6B-2A25-40FB-B8CF-22F2FC668A13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353F6-7160-4401-962C-B4935BF9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0D7CA-7F82-4A33-850E-9292FCF68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AB17-DEC3-4E5A-BA35-F42DE1544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7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E00CF-020A-43CE-9110-D5BB1B17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73AD1-1B37-495D-8F2D-3FFA6109D9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7EFF0-6EB0-457A-A285-A51907648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39B6B-2A25-40FB-B8CF-22F2FC668A13}" type="datetimeFigureOut">
              <a:rPr lang="en-AU" smtClean="0"/>
              <a:t>20/09/2023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C050D-0CF5-49AA-84E7-30C33C954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54F31-74AE-4289-A6A1-10445BB263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6AB17-DEC3-4E5A-BA35-F42DE154477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937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hyperlink" Target="https://youtu.be/WNQ8dlIJj-Q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info@deafvictoria.org.au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solidFill>
                  <a:schemeClr val="bg1"/>
                </a:solidFill>
                <a:latin typeface="Mukta ExtraBold" panose="020B0000000000000000" pitchFamily="34" charset="0"/>
                <a:cs typeface="Mukta ExtraBold" panose="020B0000000000000000" pitchFamily="34" charset="0"/>
              </a:rPr>
              <a:t>20/20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04F05E9-3DFE-466A-848B-0D56571E5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95" y="568953"/>
            <a:ext cx="8701410" cy="2430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D3E4A6-D7E5-4C50-8BE6-202E5DA64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86" y="3543286"/>
            <a:ext cx="11134627" cy="298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55C1-ACF6-45C1-9FAD-63260E7236C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5D7E0E5-99C7-674A-AAC8-10672F12C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04" y="6110069"/>
            <a:ext cx="1806365" cy="504644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B486F3B-90BC-479E-85F7-0A9694A55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/>
          <a:stretch/>
        </p:blipFill>
        <p:spPr>
          <a:xfrm rot="5400000">
            <a:off x="5596400" y="-5595953"/>
            <a:ext cx="996027" cy="121888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532893-FE9E-47AB-A76E-A1D949BBE081}"/>
              </a:ext>
            </a:extLst>
          </p:cNvPr>
          <p:cNvSpPr txBox="1">
            <a:spLocks/>
          </p:cNvSpPr>
          <p:nvPr/>
        </p:nvSpPr>
        <p:spPr>
          <a:xfrm>
            <a:off x="110426" y="170004"/>
            <a:ext cx="12197283" cy="1325217"/>
          </a:xfrm>
          <a:prstGeom prst="rect">
            <a:avLst/>
          </a:prstGeom>
        </p:spPr>
        <p:txBody>
          <a:bodyPr lIns="45714" tIns="22857" rIns="45714" bIns="22857" anchor="t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99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Example resource – Health video in Auslan</a:t>
            </a:r>
            <a:endParaRPr lang="en-US" sz="3999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D9CF418C-5B0E-48D9-B8AC-0FDAB59656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8673" y="1895574"/>
            <a:ext cx="5180789" cy="306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763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F5C503D-FA9E-49B4-BC72-DB2BCDCD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94" y="-164163"/>
            <a:ext cx="10512862" cy="1325217"/>
          </a:xfrm>
        </p:spPr>
        <p:txBody>
          <a:bodyPr>
            <a:normAutofit/>
          </a:bodyPr>
          <a:lstStyle/>
          <a:p>
            <a:r>
              <a:rPr lang="en-AU" sz="5399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C122C-5937-496C-A620-47DD1215D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892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00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55C1-ACF6-45C1-9FAD-63260E7236C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B486F3B-90BC-479E-85F7-0A9694A55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/>
          <a:stretch/>
        </p:blipFill>
        <p:spPr>
          <a:xfrm rot="5400000">
            <a:off x="5596400" y="-5595953"/>
            <a:ext cx="996027" cy="121888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532893-FE9E-47AB-A76E-A1D949BBE081}"/>
              </a:ext>
            </a:extLst>
          </p:cNvPr>
          <p:cNvSpPr txBox="1">
            <a:spLocks/>
          </p:cNvSpPr>
          <p:nvPr/>
        </p:nvSpPr>
        <p:spPr>
          <a:xfrm>
            <a:off x="110426" y="170004"/>
            <a:ext cx="12197283" cy="1325217"/>
          </a:xfrm>
          <a:prstGeom prst="rect">
            <a:avLst/>
          </a:prstGeom>
        </p:spPr>
        <p:txBody>
          <a:bodyPr lIns="45714" tIns="22857" rIns="45714" bIns="22857" anchor="t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99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Deaf Victoria Board and Staff</a:t>
            </a:r>
            <a:endParaRPr lang="en-US" sz="3999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C22EE23-09F8-BD88-F93F-2C8B4B78D3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5" y="0"/>
            <a:ext cx="12184602" cy="6858000"/>
          </a:xfrm>
          <a:prstGeom prst="rect">
            <a:avLst/>
          </a:prstGeom>
        </p:spPr>
      </p:pic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7C3D819A-38E8-24F1-6E64-4A159AB6A1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44" y="249452"/>
            <a:ext cx="1166319" cy="11663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315EED-CC05-CE2A-F759-2777D8155F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828" y="4363193"/>
            <a:ext cx="1168605" cy="113372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AEFDCB2-8984-4C04-2186-93BAA0547845}"/>
                  </a:ext>
                </a:extLst>
              </p14:cNvPr>
              <p14:cNvContentPartPr/>
              <p14:nvPr/>
            </p14:nvContentPartPr>
            <p14:xfrm>
              <a:off x="1511568" y="5723712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AEFDCB2-8984-4C04-2186-93BAA05478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93928" y="561607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C7C1857-0E70-5C87-0697-8ECDC43853D6}"/>
                  </a:ext>
                </a:extLst>
              </p14:cNvPr>
              <p14:cNvContentPartPr/>
              <p14:nvPr/>
            </p14:nvContentPartPr>
            <p14:xfrm>
              <a:off x="3331368" y="56963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C7C1857-0E70-5C87-0697-8ECDC43853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13368" y="5588712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4788A6D4-5AB2-2E7E-0891-D7790D7CF1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8476" y="5541141"/>
            <a:ext cx="1987507" cy="3104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651BBE-7D9C-64E4-B118-EBD0021D2B20}"/>
              </a:ext>
            </a:extLst>
          </p:cNvPr>
          <p:cNvSpPr txBox="1"/>
          <p:nvPr/>
        </p:nvSpPr>
        <p:spPr>
          <a:xfrm>
            <a:off x="919612" y="5588013"/>
            <a:ext cx="1705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/>
                </a:solidFill>
              </a:rPr>
              <a:t>Sandra Spadea</a:t>
            </a:r>
          </a:p>
        </p:txBody>
      </p:sp>
    </p:spTree>
    <p:extLst>
      <p:ext uri="{BB962C8B-B14F-4D97-AF65-F5344CB8AC3E}">
        <p14:creationId xmlns:p14="http://schemas.microsoft.com/office/powerpoint/2010/main" val="27986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55C1-ACF6-45C1-9FAD-63260E7236C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5D7E0E5-99C7-674A-AAC8-10672F12C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04" y="6110069"/>
            <a:ext cx="1806365" cy="504644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B486F3B-90BC-479E-85F7-0A9694A55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/>
          <a:stretch/>
        </p:blipFill>
        <p:spPr>
          <a:xfrm rot="5400000">
            <a:off x="5596400" y="-5595953"/>
            <a:ext cx="996027" cy="121888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532893-FE9E-47AB-A76E-A1D949BBE081}"/>
              </a:ext>
            </a:extLst>
          </p:cNvPr>
          <p:cNvSpPr txBox="1">
            <a:spLocks/>
          </p:cNvSpPr>
          <p:nvPr/>
        </p:nvSpPr>
        <p:spPr>
          <a:xfrm>
            <a:off x="110426" y="170004"/>
            <a:ext cx="12197283" cy="1325217"/>
          </a:xfrm>
          <a:prstGeom prst="rect">
            <a:avLst/>
          </a:prstGeom>
        </p:spPr>
        <p:txBody>
          <a:bodyPr lIns="45714" tIns="22857" rIns="45714" bIns="22857" anchor="t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99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What is State based advocacy?</a:t>
            </a:r>
            <a:endParaRPr lang="en-US" sz="3999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94CE5-9941-45E5-84B7-BFB73460BB26}"/>
              </a:ext>
            </a:extLst>
          </p:cNvPr>
          <p:cNvSpPr txBox="1"/>
          <p:nvPr/>
        </p:nvSpPr>
        <p:spPr>
          <a:xfrm>
            <a:off x="654543" y="1216025"/>
            <a:ext cx="103583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endParaRPr lang="en-AU" sz="900" dirty="0"/>
          </a:p>
          <a:p>
            <a:endParaRPr lang="en-AU" sz="900" b="1" dirty="0"/>
          </a:p>
          <a:p>
            <a:endParaRPr lang="en-AU" sz="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A38460-7155-F8BB-5746-34EF5CCA8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829" y="987872"/>
            <a:ext cx="8999813" cy="512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1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55C1-ACF6-45C1-9FAD-63260E7236C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5D7E0E5-99C7-674A-AAC8-10672F12C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04" y="6110069"/>
            <a:ext cx="1806365" cy="504644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B486F3B-90BC-479E-85F7-0A9694A55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/>
          <a:stretch/>
        </p:blipFill>
        <p:spPr>
          <a:xfrm rot="5400000">
            <a:off x="5596400" y="-5595953"/>
            <a:ext cx="996027" cy="121888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532893-FE9E-47AB-A76E-A1D949BBE081}"/>
              </a:ext>
            </a:extLst>
          </p:cNvPr>
          <p:cNvSpPr txBox="1">
            <a:spLocks/>
          </p:cNvSpPr>
          <p:nvPr/>
        </p:nvSpPr>
        <p:spPr>
          <a:xfrm>
            <a:off x="110426" y="170004"/>
            <a:ext cx="12197283" cy="1325217"/>
          </a:xfrm>
          <a:prstGeom prst="rect">
            <a:avLst/>
          </a:prstGeom>
        </p:spPr>
        <p:txBody>
          <a:bodyPr lIns="45714" tIns="22857" rIns="45714" bIns="22857" anchor="t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99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Deaf Australia and Deaf Victoria</a:t>
            </a:r>
            <a:endParaRPr lang="en-US" sz="3999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3EF7FD-F308-4DD4-8AB3-279D8CA1BC64}"/>
              </a:ext>
            </a:extLst>
          </p:cNvPr>
          <p:cNvSpPr txBox="1"/>
          <p:nvPr/>
        </p:nvSpPr>
        <p:spPr>
          <a:xfrm>
            <a:off x="371959" y="1216025"/>
            <a:ext cx="573179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Deaf Victoria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A3A3A"/>
                </a:solidFill>
                <a:latin typeface="Open Sans" panose="020B0606030504020204" pitchFamily="34" charset="0"/>
              </a:rPr>
              <a:t>Deaf-led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A3A3A"/>
                </a:solidFill>
                <a:latin typeface="Open Sans" panose="020B0606030504020204" pitchFamily="34" charset="0"/>
              </a:rPr>
              <a:t>Victorian focus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Work </a:t>
            </a:r>
            <a:r>
              <a:rPr lang="en-US" sz="2800" dirty="0">
                <a:solidFill>
                  <a:srgbClr val="3A3A3A"/>
                </a:solidFill>
                <a:latin typeface="Open Sans" panose="020B0606030504020204" pitchFamily="34" charset="0"/>
              </a:rPr>
              <a:t>with Victorian Government on key areas: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3A3A3A"/>
                </a:solidFill>
                <a:latin typeface="Open Sans" panose="020B0606030504020204" pitchFamily="34" charset="0"/>
              </a:rPr>
              <a:t>Health &amp; Mental Health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3A3A3A"/>
                </a:solidFill>
                <a:latin typeface="Open Sans" panose="020B0606030504020204" pitchFamily="34" charset="0"/>
              </a:rPr>
              <a:t>Education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3A3A3A"/>
                </a:solidFill>
                <a:latin typeface="Open Sans" panose="020B0606030504020204" pitchFamily="34" charset="0"/>
              </a:rPr>
              <a:t>Justice/police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3A3A3A"/>
                </a:solidFill>
                <a:latin typeface="Open Sans" panose="020B0606030504020204" pitchFamily="34" charset="0"/>
              </a:rPr>
              <a:t>Housing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A3A3A"/>
                </a:solidFill>
                <a:latin typeface="Open Sans" panose="020B0606030504020204" pitchFamily="34" charset="0"/>
              </a:rPr>
              <a:t>Work with Victorian based Auslan interpreter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A3A3A"/>
                </a:solidFill>
                <a:latin typeface="Open Sans" panose="020B0606030504020204" pitchFamily="34" charset="0"/>
              </a:rPr>
              <a:t>Member of Deaf Australia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A3A3A"/>
              </a:solidFill>
              <a:latin typeface="Open Sans" panose="020B0606030504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60412-8C08-4583-BEC8-FEF61B20957E}"/>
              </a:ext>
            </a:extLst>
          </p:cNvPr>
          <p:cNvSpPr txBox="1"/>
          <p:nvPr/>
        </p:nvSpPr>
        <p:spPr>
          <a:xfrm>
            <a:off x="6343418" y="1216025"/>
            <a:ext cx="573815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Deaf Australia</a:t>
            </a:r>
            <a:r>
              <a:rPr lang="en-US" sz="2400" b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:</a:t>
            </a:r>
            <a:endParaRPr lang="en-US" sz="2400" b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Deaf-led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National peak organisation &amp; World Federation of the Deaf member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Open Sans" panose="020B0606030504020204" pitchFamily="34" charset="0"/>
              </a:rPr>
              <a:t>Work with Commonwealth Government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A3A3A"/>
                </a:solidFill>
                <a:latin typeface="Open Sans" panose="020B0606030504020204" pitchFamily="34" charset="0"/>
              </a:rPr>
              <a:t>Aged care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A3A3A"/>
                </a:solidFill>
                <a:latin typeface="Open Sans" panose="020B0606030504020204" pitchFamily="34" charset="0"/>
              </a:rPr>
              <a:t>Auslan/interpreters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A3A3A"/>
                </a:solidFill>
                <a:latin typeface="Open Sans" panose="020B0606030504020204" pitchFamily="34" charset="0"/>
              </a:rPr>
              <a:t>NDIS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A3A3A"/>
                </a:solidFill>
                <a:latin typeface="Open Sans" panose="020B0606030504020204" pitchFamily="34" charset="0"/>
              </a:rPr>
              <a:t>Centrelink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rgbClr val="3A3A3A"/>
                </a:solidFill>
                <a:latin typeface="Open Sans" panose="020B0606030504020204" pitchFamily="34" charset="0"/>
              </a:rPr>
              <a:t>EAF/Job Access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Runs Auslan Day, NWDP, Dot Shaw Writing </a:t>
            </a:r>
            <a:r>
              <a:rPr lang="en-US" sz="2400" dirty="0">
                <a:solidFill>
                  <a:srgbClr val="3A3A3A"/>
                </a:solidFill>
                <a:latin typeface="Open Sans" panose="020B0606030504020204" pitchFamily="34" charset="0"/>
              </a:rPr>
              <a:t>competition, Colin Allen AM Lecture</a:t>
            </a:r>
            <a:endParaRPr lang="en-US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5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55C1-ACF6-45C1-9FAD-63260E7236C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5D7E0E5-99C7-674A-AAC8-10672F12C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04" y="6110069"/>
            <a:ext cx="1806365" cy="504644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B486F3B-90BC-479E-85F7-0A9694A55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/>
          <a:stretch/>
        </p:blipFill>
        <p:spPr>
          <a:xfrm rot="5400000">
            <a:off x="5596400" y="-5595953"/>
            <a:ext cx="996027" cy="121888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532893-FE9E-47AB-A76E-A1D949BBE081}"/>
              </a:ext>
            </a:extLst>
          </p:cNvPr>
          <p:cNvSpPr txBox="1">
            <a:spLocks/>
          </p:cNvSpPr>
          <p:nvPr/>
        </p:nvSpPr>
        <p:spPr>
          <a:xfrm>
            <a:off x="110426" y="170004"/>
            <a:ext cx="12197283" cy="1325217"/>
          </a:xfrm>
          <a:prstGeom prst="rect">
            <a:avLst/>
          </a:prstGeom>
        </p:spPr>
        <p:txBody>
          <a:bodyPr lIns="45714" tIns="22857" rIns="45714" bIns="22857" anchor="t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99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What is State based advocacy?</a:t>
            </a:r>
            <a:endParaRPr lang="en-US" sz="3999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94CE5-9941-45E5-84B7-BFB73460BB26}"/>
              </a:ext>
            </a:extLst>
          </p:cNvPr>
          <p:cNvSpPr txBox="1"/>
          <p:nvPr/>
        </p:nvSpPr>
        <p:spPr>
          <a:xfrm>
            <a:off x="654543" y="1216025"/>
            <a:ext cx="103583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endParaRPr lang="en-AU" sz="900" dirty="0"/>
          </a:p>
          <a:p>
            <a:endParaRPr lang="en-AU" sz="900" b="1" dirty="0"/>
          </a:p>
          <a:p>
            <a:endParaRPr lang="en-AU" sz="900" dirty="0"/>
          </a:p>
        </p:txBody>
      </p:sp>
      <p:pic>
        <p:nvPicPr>
          <p:cNvPr id="1026" name="Picture 2" descr="The law-making powers of state parliaments.">
            <a:extLst>
              <a:ext uri="{FF2B5EF4-FFF2-40B4-BE49-F238E27FC236}">
                <a16:creationId xmlns:a16="http://schemas.microsoft.com/office/drawing/2014/main" id="{382C53B9-971B-B6F3-B0B3-BC4E7C5D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1" y="996474"/>
            <a:ext cx="11142523" cy="511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7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55C1-ACF6-45C1-9FAD-63260E7236C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5D7E0E5-99C7-674A-AAC8-10672F12C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04" y="6110069"/>
            <a:ext cx="1806365" cy="504644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B486F3B-90BC-479E-85F7-0A9694A55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/>
          <a:stretch/>
        </p:blipFill>
        <p:spPr>
          <a:xfrm rot="5400000">
            <a:off x="5596400" y="-5595953"/>
            <a:ext cx="996027" cy="121888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532893-FE9E-47AB-A76E-A1D949BBE081}"/>
              </a:ext>
            </a:extLst>
          </p:cNvPr>
          <p:cNvSpPr txBox="1">
            <a:spLocks/>
          </p:cNvSpPr>
          <p:nvPr/>
        </p:nvSpPr>
        <p:spPr>
          <a:xfrm>
            <a:off x="110426" y="170004"/>
            <a:ext cx="12197283" cy="1325217"/>
          </a:xfrm>
          <a:prstGeom prst="rect">
            <a:avLst/>
          </a:prstGeom>
        </p:spPr>
        <p:txBody>
          <a:bodyPr lIns="45714" tIns="22857" rIns="45714" bIns="22857" anchor="t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99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What we do  - Individual advocacy</a:t>
            </a:r>
            <a:endParaRPr lang="en-US" sz="3999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94CE5-9941-45E5-84B7-BFB73460BB26}"/>
              </a:ext>
            </a:extLst>
          </p:cNvPr>
          <p:cNvSpPr txBox="1"/>
          <p:nvPr/>
        </p:nvSpPr>
        <p:spPr>
          <a:xfrm>
            <a:off x="654543" y="1216025"/>
            <a:ext cx="103583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endParaRPr lang="en-AU" sz="900" dirty="0"/>
          </a:p>
          <a:p>
            <a:endParaRPr lang="en-AU" sz="900" b="1" dirty="0"/>
          </a:p>
          <a:p>
            <a:endParaRPr lang="en-AU" sz="900" dirty="0"/>
          </a:p>
        </p:txBody>
      </p:sp>
      <p:pic>
        <p:nvPicPr>
          <p:cNvPr id="2050" name="Picture 2" descr="Advocating for yourself - Deaf Victoria">
            <a:extLst>
              <a:ext uri="{FF2B5EF4-FFF2-40B4-BE49-F238E27FC236}">
                <a16:creationId xmlns:a16="http://schemas.microsoft.com/office/drawing/2014/main" id="{E6BB8F48-0750-FCD7-8671-2464BF3B4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70" y="1543220"/>
            <a:ext cx="57150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6613B-4D19-8BC6-C481-0D6AD74580AE}"/>
              </a:ext>
            </a:extLst>
          </p:cNvPr>
          <p:cNvSpPr txBox="1"/>
          <p:nvPr/>
        </p:nvSpPr>
        <p:spPr>
          <a:xfrm>
            <a:off x="6705397" y="1812022"/>
            <a:ext cx="40893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For advocacy or information, contact us:</a:t>
            </a:r>
          </a:p>
          <a:p>
            <a:r>
              <a:rPr lang="en-AU" sz="4000" dirty="0">
                <a:hlinkClick r:id="rId6"/>
              </a:rPr>
              <a:t>info@deafvictoria.org.au</a:t>
            </a:r>
            <a:r>
              <a:rPr lang="en-A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51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55C1-ACF6-45C1-9FAD-63260E7236C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5D7E0E5-99C7-674A-AAC8-10672F12C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04" y="6110069"/>
            <a:ext cx="1806365" cy="504644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B486F3B-90BC-479E-85F7-0A9694A55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/>
          <a:stretch/>
        </p:blipFill>
        <p:spPr>
          <a:xfrm rot="5400000">
            <a:off x="5596400" y="-5595953"/>
            <a:ext cx="996027" cy="121888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532893-FE9E-47AB-A76E-A1D949BBE081}"/>
              </a:ext>
            </a:extLst>
          </p:cNvPr>
          <p:cNvSpPr txBox="1">
            <a:spLocks/>
          </p:cNvSpPr>
          <p:nvPr/>
        </p:nvSpPr>
        <p:spPr>
          <a:xfrm>
            <a:off x="110426" y="170004"/>
            <a:ext cx="12197283" cy="1325217"/>
          </a:xfrm>
          <a:prstGeom prst="rect">
            <a:avLst/>
          </a:prstGeom>
        </p:spPr>
        <p:txBody>
          <a:bodyPr lIns="45714" tIns="22857" rIns="45714" bIns="22857" anchor="t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99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What we do  - Systemic advocacy</a:t>
            </a:r>
            <a:endParaRPr lang="en-US" sz="3999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94CE5-9941-45E5-84B7-BFB73460BB26}"/>
              </a:ext>
            </a:extLst>
          </p:cNvPr>
          <p:cNvSpPr txBox="1"/>
          <p:nvPr/>
        </p:nvSpPr>
        <p:spPr>
          <a:xfrm>
            <a:off x="654543" y="1216025"/>
            <a:ext cx="103583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endParaRPr lang="en-AU" sz="900" dirty="0"/>
          </a:p>
          <a:p>
            <a:endParaRPr lang="en-AU" sz="900" b="1" dirty="0"/>
          </a:p>
          <a:p>
            <a:endParaRPr lang="en-AU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76613B-4D19-8BC6-C481-0D6AD74580AE}"/>
              </a:ext>
            </a:extLst>
          </p:cNvPr>
          <p:cNvSpPr txBox="1"/>
          <p:nvPr/>
        </p:nvSpPr>
        <p:spPr>
          <a:xfrm>
            <a:off x="8968257" y="3348519"/>
            <a:ext cx="4089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Submissions</a:t>
            </a:r>
          </a:p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557EB4-BC6C-46E4-9555-41D33E4481FD}"/>
              </a:ext>
            </a:extLst>
          </p:cNvPr>
          <p:cNvSpPr txBox="1"/>
          <p:nvPr/>
        </p:nvSpPr>
        <p:spPr>
          <a:xfrm>
            <a:off x="5928216" y="1080533"/>
            <a:ext cx="408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Reports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649DD-5F1E-CF42-7EA2-C551C80FE5DD}"/>
              </a:ext>
            </a:extLst>
          </p:cNvPr>
          <p:cNvSpPr txBox="1"/>
          <p:nvPr/>
        </p:nvSpPr>
        <p:spPr>
          <a:xfrm>
            <a:off x="93766" y="4385547"/>
            <a:ext cx="408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Meetings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6B7FBC-95EA-2544-6ADB-2FEB92732B55}"/>
              </a:ext>
            </a:extLst>
          </p:cNvPr>
          <p:cNvSpPr txBox="1"/>
          <p:nvPr/>
        </p:nvSpPr>
        <p:spPr>
          <a:xfrm>
            <a:off x="3789063" y="4184934"/>
            <a:ext cx="4089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Advisory Groups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05E868-33D3-207D-0285-F48BE8206490}"/>
              </a:ext>
            </a:extLst>
          </p:cNvPr>
          <p:cNvSpPr txBox="1"/>
          <p:nvPr/>
        </p:nvSpPr>
        <p:spPr>
          <a:xfrm>
            <a:off x="129768" y="1131966"/>
            <a:ext cx="4089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Networks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6DA188-47BE-B393-2F36-D6286017E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85051"/>
            <a:ext cx="5135695" cy="1986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BA1C25-C6E5-CC4F-A663-86D93D03F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8486" y="3790511"/>
            <a:ext cx="4739748" cy="2319558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31CC884-E1D0-138D-6E73-F7BCCD560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516" y="1010887"/>
            <a:ext cx="2951854" cy="213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ccessible Webinars for Deaf and Hard of Hearing People - Deaf/Hard of  Hearing Technology Rehabilitation Engineering Research Center">
            <a:extLst>
              <a:ext uri="{FF2B5EF4-FFF2-40B4-BE49-F238E27FC236}">
                <a16:creationId xmlns:a16="http://schemas.microsoft.com/office/drawing/2014/main" id="{044A6E0B-A3A0-4749-AE8E-70420C63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6" y="4792521"/>
            <a:ext cx="240982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E5F0A7-A93B-D636-E8CA-537A5C72A0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1966" y="4622991"/>
            <a:ext cx="2059598" cy="147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3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55C1-ACF6-45C1-9FAD-63260E7236C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5D7E0E5-99C7-674A-AAC8-10672F12C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04" y="6110069"/>
            <a:ext cx="1806365" cy="504644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B486F3B-90BC-479E-85F7-0A9694A55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/>
          <a:stretch/>
        </p:blipFill>
        <p:spPr>
          <a:xfrm rot="5400000">
            <a:off x="5596400" y="-5595953"/>
            <a:ext cx="996027" cy="121888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532893-FE9E-47AB-A76E-A1D949BBE081}"/>
              </a:ext>
            </a:extLst>
          </p:cNvPr>
          <p:cNvSpPr txBox="1">
            <a:spLocks/>
          </p:cNvSpPr>
          <p:nvPr/>
        </p:nvSpPr>
        <p:spPr>
          <a:xfrm>
            <a:off x="110426" y="170004"/>
            <a:ext cx="12197283" cy="1325217"/>
          </a:xfrm>
          <a:prstGeom prst="rect">
            <a:avLst/>
          </a:prstGeom>
        </p:spPr>
        <p:txBody>
          <a:bodyPr lIns="45714" tIns="22857" rIns="45714" bIns="22857" anchor="t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99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What we DO and what we DONT</a:t>
            </a:r>
            <a:endParaRPr lang="en-US" sz="3999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D94CE5-9941-45E5-84B7-BFB73460BB26}"/>
              </a:ext>
            </a:extLst>
          </p:cNvPr>
          <p:cNvSpPr txBox="1"/>
          <p:nvPr/>
        </p:nvSpPr>
        <p:spPr>
          <a:xfrm>
            <a:off x="654543" y="1216025"/>
            <a:ext cx="103583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93" indent="-285693">
              <a:buFont typeface="Arial" panose="020B0604020202020204" pitchFamily="34" charset="0"/>
              <a:buChar char="•"/>
            </a:pPr>
            <a:endParaRPr lang="en-AU" sz="900" dirty="0"/>
          </a:p>
          <a:p>
            <a:endParaRPr lang="en-AU" sz="900" b="1" dirty="0"/>
          </a:p>
          <a:p>
            <a:endParaRPr lang="en-AU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3EF7FD-F308-4DD4-8AB3-279D8CA1BC64}"/>
              </a:ext>
            </a:extLst>
          </p:cNvPr>
          <p:cNvSpPr txBox="1"/>
          <p:nvPr/>
        </p:nvSpPr>
        <p:spPr>
          <a:xfrm>
            <a:off x="364210" y="1216025"/>
            <a:ext cx="57317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What does Deaf Victoria do?</a:t>
            </a:r>
            <a:endParaRPr lang="en-US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Act as an advocate </a:t>
            </a: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for </a:t>
            </a:r>
            <a:r>
              <a:rPr lang="en-US" sz="2400" dirty="0">
                <a:solidFill>
                  <a:srgbClr val="3A3A3A"/>
                </a:solidFill>
                <a:latin typeface="Open Sans" panose="020B0606030504020204" pitchFamily="34" charset="0"/>
              </a:rPr>
              <a:t>ALL deaf and hard of hearing </a:t>
            </a: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people</a:t>
            </a:r>
            <a:r>
              <a:rPr lang="en-US" sz="2400" dirty="0">
                <a:solidFill>
                  <a:srgbClr val="3A3A3A"/>
                </a:solidFill>
                <a:latin typeface="Open Sans" panose="020B0606030504020204" pitchFamily="34" charset="0"/>
              </a:rPr>
              <a:t> </a:t>
            </a: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helping them to make complaints - free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Provide neutral information </a:t>
            </a: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about available services and supports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Develop and share resources</a:t>
            </a: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 about rights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A3A3A"/>
                </a:solidFill>
                <a:latin typeface="Open Sans" panose="020B0606030504020204" pitchFamily="34" charset="0"/>
              </a:rPr>
              <a:t>Have </a:t>
            </a:r>
            <a:r>
              <a:rPr lang="en-US" sz="2400" b="1" dirty="0">
                <a:solidFill>
                  <a:srgbClr val="3A3A3A"/>
                </a:solidFill>
                <a:latin typeface="Open Sans" panose="020B0606030504020204" pitchFamily="34" charset="0"/>
              </a:rPr>
              <a:t>r</a:t>
            </a:r>
            <a:r>
              <a:rPr lang="en-US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elationships with </a:t>
            </a:r>
            <a:r>
              <a:rPr lang="en-US" sz="2400" b="1" dirty="0">
                <a:solidFill>
                  <a:srgbClr val="3A3A3A"/>
                </a:solidFill>
                <a:latin typeface="Open Sans" panose="020B0606030504020204" pitchFamily="34" charset="0"/>
              </a:rPr>
              <a:t>Victorian Government and other organisations </a:t>
            </a:r>
            <a:r>
              <a:rPr lang="en-US" sz="2400" dirty="0">
                <a:solidFill>
                  <a:srgbClr val="3A3A3A"/>
                </a:solidFill>
                <a:latin typeface="Open Sans" panose="020B0606030504020204" pitchFamily="34" charset="0"/>
              </a:rPr>
              <a:t>to </a:t>
            </a: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promote the needs of the deaf and hard of hearing community.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60412-8C08-4583-BEC8-FEF61B20957E}"/>
              </a:ext>
            </a:extLst>
          </p:cNvPr>
          <p:cNvSpPr txBox="1"/>
          <p:nvPr/>
        </p:nvSpPr>
        <p:spPr>
          <a:xfrm>
            <a:off x="6349784" y="1216025"/>
            <a:ext cx="57317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Deaf Victoria </a:t>
            </a:r>
            <a:r>
              <a:rPr lang="en-US" sz="2400" b="1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does not:</a:t>
            </a:r>
            <a:endParaRPr lang="en-US" sz="2400" b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Provide legal advice – We can refer you to appropriate services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Provide NDIS related services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Take over client cases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Make decisions for deaf people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Provide counselling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Provide interpreters or teach Auslan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Teach life skills, independence living or </a:t>
            </a:r>
            <a:r>
              <a:rPr lang="en-US" sz="2400" b="0" i="0">
                <a:solidFill>
                  <a:srgbClr val="3A3A3A"/>
                </a:solidFill>
                <a:effectLst/>
                <a:latin typeface="Open Sans" panose="020B0606030504020204" pitchFamily="34" charset="0"/>
              </a:rPr>
              <a:t>social skills.</a:t>
            </a:r>
            <a:endParaRPr lang="en-US" sz="2400" b="0" i="0" dirty="0">
              <a:solidFill>
                <a:srgbClr val="3A3A3A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55C1-ACF6-45C1-9FAD-63260E7236C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B5D7E0E5-99C7-674A-AAC8-10672F12CE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04" y="6110069"/>
            <a:ext cx="1806365" cy="504644"/>
          </a:xfrm>
          <a:prstGeom prst="rect">
            <a:avLst/>
          </a:prstGeom>
        </p:spPr>
      </p:pic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B486F3B-90BC-479E-85F7-0A9694A553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2"/>
          <a:stretch/>
        </p:blipFill>
        <p:spPr>
          <a:xfrm rot="5400000">
            <a:off x="5596400" y="-5595953"/>
            <a:ext cx="996027" cy="1218882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1532893-FE9E-47AB-A76E-A1D949BBE081}"/>
              </a:ext>
            </a:extLst>
          </p:cNvPr>
          <p:cNvSpPr txBox="1">
            <a:spLocks/>
          </p:cNvSpPr>
          <p:nvPr/>
        </p:nvSpPr>
        <p:spPr>
          <a:xfrm>
            <a:off x="110426" y="170004"/>
            <a:ext cx="12197283" cy="1325217"/>
          </a:xfrm>
          <a:prstGeom prst="rect">
            <a:avLst/>
          </a:prstGeom>
        </p:spPr>
        <p:txBody>
          <a:bodyPr lIns="45714" tIns="22857" rIns="45714" bIns="22857" anchor="t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999" dirty="0">
                <a:solidFill>
                  <a:schemeClr val="bg1">
                    <a:lumMod val="95000"/>
                  </a:schemeClr>
                </a:solidFill>
                <a:ea typeface="+mj-lt"/>
                <a:cs typeface="+mj-lt"/>
              </a:rPr>
              <a:t>Resources</a:t>
            </a:r>
            <a:endParaRPr lang="en-US" sz="3999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FB017-96F5-4D9A-AC5A-1C9435DA9A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115" y="1017218"/>
            <a:ext cx="6938059" cy="51952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664343-61EA-4CA0-BAE6-BF9A17620543}"/>
              </a:ext>
            </a:extLst>
          </p:cNvPr>
          <p:cNvSpPr txBox="1"/>
          <p:nvPr/>
        </p:nvSpPr>
        <p:spPr>
          <a:xfrm>
            <a:off x="342855" y="1319921"/>
            <a:ext cx="42885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Screenshots taken from our website</a:t>
            </a:r>
          </a:p>
          <a:p>
            <a:endParaRPr lang="en-AU" sz="2000" dirty="0"/>
          </a:p>
          <a:p>
            <a:endParaRPr lang="en-AU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BF441A-04EE-4F84-B5C5-393959154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635" y="3345653"/>
            <a:ext cx="3414268" cy="26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A3565C4C03949918089F1B61FCFA8" ma:contentTypeVersion="17" ma:contentTypeDescription="Create a new document." ma:contentTypeScope="" ma:versionID="829160962e3e62444f4c720b856a73c8">
  <xsd:schema xmlns:xsd="http://www.w3.org/2001/XMLSchema" xmlns:xs="http://www.w3.org/2001/XMLSchema" xmlns:p="http://schemas.microsoft.com/office/2006/metadata/properties" xmlns:ns2="5b58b829-26db-4d67-9e08-638456b5ee49" xmlns:ns3="52d99dad-1c23-4e6f-8c57-64790e717dac" targetNamespace="http://schemas.microsoft.com/office/2006/metadata/properties" ma:root="true" ma:fieldsID="bcadd55453340af0c72f543adc4355c2" ns2:_="" ns3:_="">
    <xsd:import namespace="5b58b829-26db-4d67-9e08-638456b5ee49"/>
    <xsd:import namespace="52d99dad-1c23-4e6f-8c57-64790e717d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8b829-26db-4d67-9e08-638456b5ee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0fd9afa-a705-4dba-8dc8-af9454f369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d99dad-1c23-4e6f-8c57-64790e717d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44c9f34-1e4e-4925-acdb-75b0b40ebc99}" ma:internalName="TaxCatchAll" ma:showField="CatchAllData" ma:web="52d99dad-1c23-4e6f-8c57-64790e717d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58b829-26db-4d67-9e08-638456b5ee49">
      <Terms xmlns="http://schemas.microsoft.com/office/infopath/2007/PartnerControls"/>
    </lcf76f155ced4ddcb4097134ff3c332f>
    <TaxCatchAll xmlns="52d99dad-1c23-4e6f-8c57-64790e717dac" xsi:nil="true"/>
  </documentManagement>
</p:properties>
</file>

<file path=customXml/itemProps1.xml><?xml version="1.0" encoding="utf-8"?>
<ds:datastoreItem xmlns:ds="http://schemas.openxmlformats.org/officeDocument/2006/customXml" ds:itemID="{BE2E8D08-2B3A-4DAF-9EA3-1223C5F7CF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768932-343C-45C4-AF88-5F412A808BEE}"/>
</file>

<file path=customXml/itemProps3.xml><?xml version="1.0" encoding="utf-8"?>
<ds:datastoreItem xmlns:ds="http://schemas.openxmlformats.org/officeDocument/2006/customXml" ds:itemID="{5E2E6798-B1A7-4D2C-819D-09760882D088}">
  <ds:schemaRefs>
    <ds:schemaRef ds:uri="http://schemas.microsoft.com/office/2006/metadata/properties"/>
    <ds:schemaRef ds:uri="http://schemas.microsoft.com/office/infopath/2007/PartnerControls"/>
    <ds:schemaRef ds:uri="5b58b829-26db-4d67-9e08-638456b5ee49"/>
    <ds:schemaRef ds:uri="52d99dad-1c23-4e6f-8c57-64790e717da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8708</TotalTime>
  <Words>569</Words>
  <Application>Microsoft Office PowerPoint</Application>
  <PresentationFormat>Widescreen</PresentationFormat>
  <Paragraphs>112</Paragraphs>
  <Slides>11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Mukta</vt:lpstr>
      <vt:lpstr>Mukta ExtraBold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Waters</dc:creator>
  <cp:lastModifiedBy>Philip Waters</cp:lastModifiedBy>
  <cp:revision>6</cp:revision>
  <dcterms:created xsi:type="dcterms:W3CDTF">2022-05-06T05:43:02Z</dcterms:created>
  <dcterms:modified xsi:type="dcterms:W3CDTF">2023-09-20T02:46:10Z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0x010100E01A3565C4C03949918089F1B61FCFA8</vt:lpwstr>
  </property>
  <property fmtid="{D5CDD505-2E9C-101B-9397-08002B2CF9AE}" pid="3" name="MediaServiceImageTags">
    <vt:lpwstr/>
  </property>
</Properties>
</file>